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6" r:id="rId5"/>
    <p:sldId id="259" r:id="rId6"/>
    <p:sldId id="260" r:id="rId7"/>
    <p:sldId id="261" r:id="rId8"/>
    <p:sldId id="262" r:id="rId9"/>
    <p:sldId id="264" r:id="rId10"/>
    <p:sldId id="263" r:id="rId11"/>
    <p:sldId id="265" r:id="rId12"/>
    <p:sldId id="266" r:id="rId13"/>
    <p:sldId id="267" r:id="rId14"/>
    <p:sldId id="268" r:id="rId15"/>
    <p:sldId id="269" r:id="rId16"/>
    <p:sldId id="270" r:id="rId17"/>
    <p:sldId id="271" r:id="rId18"/>
    <p:sldId id="272" r:id="rId19"/>
    <p:sldId id="274" r:id="rId20"/>
    <p:sldId id="273" r:id="rId21"/>
    <p:sldId id="275"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bwMode="ltGray">
          <a:xfrm>
            <a:off x="0" y="0"/>
            <a:ext cx="9144000" cy="513556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Rectangle 4"/>
          <p:cNvSpPr/>
          <p:nvPr/>
        </p:nvSpPr>
        <p:spPr bwMode="invGray">
          <a:xfrm>
            <a:off x="0" y="5127625"/>
            <a:ext cx="9144000" cy="46038"/>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ctrTitle"/>
          </p:nvPr>
        </p:nvSpPr>
        <p:spPr>
          <a:xfrm>
            <a:off x="685800" y="3355848"/>
            <a:ext cx="8077200" cy="1673352"/>
          </a:xfrm>
        </p:spPr>
        <p:txBody>
          <a:bodyPr tIns="0" bIns="0" anchor="t"/>
          <a:lstStyle>
            <a:lvl1pPr algn="l">
              <a:defRPr sz="4700" b="1"/>
            </a:lvl1pPr>
            <a:extLst/>
          </a:lstStyle>
          <a:p>
            <a:r>
              <a:rPr lang="en-US" smtClean="0"/>
              <a:t>Click to edit Master title style</a:t>
            </a:r>
            <a:endParaRPr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fld id="{AA58853D-5481-4841-A7AF-F140E8D1BDFF}" type="datetimeFigureOut">
              <a:rPr lang="en-US"/>
              <a:pPr>
                <a:defRPr/>
              </a:pPr>
              <a:t>12/12/2011</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F20694D6-D51B-44C5-B71A-AED3B16E694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FA1F233-3852-4E5E-9837-8E3926C17A1E}" type="datetimeFigureOut">
              <a:rPr lang="en-US"/>
              <a:pPr>
                <a:defRPr/>
              </a:pPr>
              <a:t>12/12/2011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11140E-45C1-481B-9180-9E333E190E4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invGray">
          <a:xfrm>
            <a:off x="6599238" y="0"/>
            <a:ext cx="46037"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Rectangle 4"/>
          <p:cNvSpPr/>
          <p:nvPr/>
        </p:nvSpPr>
        <p:spPr bwMode="ltGray">
          <a:xfrm>
            <a:off x="6648450" y="0"/>
            <a:ext cx="2514600"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75A3E031-AE49-4FC2-99CC-A0B1644BF455}" type="datetimeFigureOut">
              <a:rPr lang="en-US"/>
              <a:pPr>
                <a:defRPr/>
              </a:pPr>
              <a:t>12/12/2011</a:t>
            </a:fld>
            <a:endParaRPr lang="en-US"/>
          </a:p>
        </p:txBody>
      </p:sp>
      <p:sp>
        <p:nvSpPr>
          <p:cNvPr id="7" name="Footer Placeholder 4"/>
          <p:cNvSpPr>
            <a:spLocks noGrp="1"/>
          </p:cNvSpPr>
          <p:nvPr>
            <p:ph type="ftr" sz="quarter" idx="11"/>
          </p:nvPr>
        </p:nvSpPr>
        <p:spPr>
          <a:xfrm>
            <a:off x="2640013" y="6376988"/>
            <a:ext cx="3836987" cy="365125"/>
          </a:xfrm>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82531B5A-B94D-4E2A-8E61-F57D02249F2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37A3CAB-C0B1-40B8-B729-B88EAA080760}" type="datetimeFigureOut">
              <a:rPr lang="en-US"/>
              <a:pPr>
                <a:defRPr/>
              </a:pPr>
              <a:t>12/12/2011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A258610-2513-45A5-A697-8462A31B74A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bwMode="ltGray">
          <a:xfrm>
            <a:off x="0" y="0"/>
            <a:ext cx="9144000" cy="26019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Rectangle 4"/>
          <p:cNvSpPr/>
          <p:nvPr/>
        </p:nvSpPr>
        <p:spPr bwMode="invGray">
          <a:xfrm>
            <a:off x="0" y="2601913"/>
            <a:ext cx="9144000" cy="46037"/>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749808" y="118872"/>
            <a:ext cx="8013192" cy="1636776"/>
          </a:xfrm>
        </p:spPr>
        <p:txBody>
          <a:bodyPr tIns="0" rIns="91440" bIns="0" anchor="b"/>
          <a:lstStyle>
            <a:lvl1pPr algn="l">
              <a:defRPr sz="47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740664" y="1828800"/>
            <a:ext cx="8022336" cy="685800"/>
          </a:xfrm>
        </p:spPr>
        <p:txBody>
          <a:bodyPr lIns="146304" tIns="0" rIns="45720" bIns="0"/>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C6F81B7F-BFBB-40D7-8441-D603B5C18736}" type="datetimeFigureOut">
              <a:rPr lang="en-US"/>
              <a:pPr>
                <a:defRPr/>
              </a:pPr>
              <a:t>12/12/2011</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323DA399-7450-434F-931B-B892B186F60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EC74292-2B4D-4CDA-81DA-8812E68009C9}" type="datetimeFigureOut">
              <a:rPr lang="en-US"/>
              <a:pPr>
                <a:defRPr/>
              </a:pPr>
              <a:t>12/12/2011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D6209F8-9251-45F3-B505-AF2C4CCCD67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0155503-D749-4FE3-90CE-E1F688766876}" type="datetimeFigureOut">
              <a:rPr lang="en-US"/>
              <a:pPr>
                <a:defRPr/>
              </a:pPr>
              <a:t>12/12/2011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32EB19B-B64A-469C-8F3B-FF35C6F6FB4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5A18148-26DF-4F4D-A96E-143C33485BDF}" type="datetimeFigureOut">
              <a:rPr lang="en-US"/>
              <a:pPr>
                <a:defRPr/>
              </a:pPr>
              <a:t>12/12/2011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2219C41-8968-448E-829D-604F1C11625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E3C32FC-63E7-4C68-91D2-33C8F7114069}" type="datetimeFigureOut">
              <a:rPr lang="en-US"/>
              <a:pPr>
                <a:defRPr/>
              </a:pPr>
              <a:t>12/12/2011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11EB0B15-231C-4733-90A1-CC90150FCDD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ectangle 5"/>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167838" y="152400"/>
            <a:ext cx="2523744"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764146C1-6925-4AD2-996C-BBF4F8801A2D}" type="datetimeFigureOut">
              <a:rPr lang="en-US"/>
              <a:pPr>
                <a:defRPr/>
              </a:pPr>
              <a:t>12/12/2011</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F602ADFB-7389-438E-929A-FE51C568906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ectangle 5"/>
          <p:cNvSpPr/>
          <p:nvPr/>
        </p:nvSpPr>
        <p:spPr bwMode="invGray">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a:xfrm>
            <a:off x="165100" y="1169988"/>
            <a:ext cx="2522538" cy="201612"/>
          </a:xfrm>
        </p:spPr>
        <p:txBody>
          <a:bodyPr/>
          <a:lstStyle>
            <a:lvl1pPr>
              <a:defRPr/>
            </a:lvl1pPr>
          </a:lstStyle>
          <a:p>
            <a:pPr>
              <a:defRPr/>
            </a:pPr>
            <a:fld id="{E4528C8D-7CDF-435C-992E-A081CB0EA9F1}" type="datetimeFigureOut">
              <a:rPr lang="en-US"/>
              <a:pPr>
                <a:defRPr/>
              </a:pPr>
              <a:t>12/12/2011</a:t>
            </a:fld>
            <a:endParaRPr lang="en-US"/>
          </a:p>
        </p:txBody>
      </p:sp>
      <p:sp>
        <p:nvSpPr>
          <p:cNvPr id="8" name="Footer Placeholder 5"/>
          <p:cNvSpPr>
            <a:spLocks noGrp="1"/>
          </p:cNvSpPr>
          <p:nvPr>
            <p:ph type="ftr" sz="quarter" idx="11"/>
          </p:nvPr>
        </p:nvSpPr>
        <p:spPr>
          <a:xfrm>
            <a:off x="3035300" y="1169988"/>
            <a:ext cx="5194300" cy="201612"/>
          </a:xfrm>
        </p:spPr>
        <p:txBody>
          <a:bodyPr/>
          <a:lstStyle>
            <a:lvl1pPr>
              <a:defRPr>
                <a:solidFill>
                  <a:schemeClr val="bg1">
                    <a:shade val="50000"/>
                  </a:schemeClr>
                </a:solidFill>
              </a:defRPr>
            </a:lvl1pPr>
          </a:lstStyle>
          <a:p>
            <a:pPr>
              <a:defRPr/>
            </a:pPr>
            <a:endParaRPr lang="en-US"/>
          </a:p>
        </p:txBody>
      </p:sp>
      <p:sp>
        <p:nvSpPr>
          <p:cNvPr id="9" name="Slide Number Placeholder 6"/>
          <p:cNvSpPr>
            <a:spLocks noGrp="1"/>
          </p:cNvSpPr>
          <p:nvPr>
            <p:ph type="sldNum" sz="quarter" idx="12"/>
          </p:nvPr>
        </p:nvSpPr>
        <p:spPr>
          <a:xfrm>
            <a:off x="8339138" y="1169988"/>
            <a:ext cx="733425" cy="201612"/>
          </a:xfrm>
        </p:spPr>
        <p:txBody>
          <a:bodyPr/>
          <a:lstStyle>
            <a:lvl1pPr>
              <a:defRPr/>
            </a:lvl1pPr>
          </a:lstStyle>
          <a:p>
            <a:pPr>
              <a:defRPr/>
            </a:pPr>
            <a:fld id="{CE2118C2-614C-404A-8623-FEA778A588C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bwMode="invGray">
          <a:xfrm>
            <a:off x="0" y="1436688"/>
            <a:ext cx="9144000" cy="4445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7" name="Rectangle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smtClean="0"/>
              <a:t>Click to edit Master title style</a:t>
            </a:r>
            <a:endParaRPr lang="en-US"/>
          </a:p>
        </p:txBody>
      </p:sp>
      <p:sp>
        <p:nvSpPr>
          <p:cNvPr id="1029" name="Text Placeholder 2"/>
          <p:cNvSpPr>
            <a:spLocks noGrp="1"/>
          </p:cNvSpPr>
          <p:nvPr>
            <p:ph type="body" idx="1"/>
          </p:nvPr>
        </p:nvSpPr>
        <p:spPr bwMode="auto">
          <a:xfrm>
            <a:off x="457200" y="1774825"/>
            <a:ext cx="8229600" cy="4625975"/>
          </a:xfrm>
          <a:prstGeom prst="rect">
            <a:avLst/>
          </a:prstGeom>
          <a:noFill/>
          <a:ln w="9525">
            <a:noFill/>
            <a:miter lim="800000"/>
            <a:headEnd/>
            <a:tailEnd/>
          </a:ln>
        </p:spPr>
        <p:txBody>
          <a:bodyPr vert="horz" wrap="square" lIns="54864" tIns="9144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477000"/>
            <a:ext cx="2133600" cy="274638"/>
          </a:xfrm>
          <a:prstGeom prst="rect">
            <a:avLst/>
          </a:prstGeom>
        </p:spPr>
        <p:txBody>
          <a:bodyPr vert="horz" lIns="109728" rIns="45720" bIns="0" rtlCol="0" anchor="b"/>
          <a:lstStyle>
            <a:lvl1pPr algn="l" eaLnBrk="1" fontAlgn="auto" latinLnBrk="0" hangingPunct="1">
              <a:spcBef>
                <a:spcPts val="0"/>
              </a:spcBef>
              <a:spcAft>
                <a:spcPts val="0"/>
              </a:spcAft>
              <a:defRPr kumimoji="0" sz="1200">
                <a:solidFill>
                  <a:schemeClr val="tx1">
                    <a:tint val="95000"/>
                  </a:schemeClr>
                </a:solidFill>
                <a:latin typeface="+mn-lt"/>
                <a:cs typeface="+mn-cs"/>
              </a:defRPr>
            </a:lvl1pPr>
            <a:extLst/>
          </a:lstStyle>
          <a:p>
            <a:pPr>
              <a:defRPr/>
            </a:pPr>
            <a:fld id="{CBD269BB-869C-4AB3-880A-33DD67F7F2B8}" type="datetimeFigureOut">
              <a:rPr lang="en-US"/>
              <a:pPr>
                <a:defRPr/>
              </a:pPr>
              <a:t>12/12/2011</a:t>
            </a:fld>
            <a:endParaRPr lang="en-US"/>
          </a:p>
        </p:txBody>
      </p:sp>
      <p:sp>
        <p:nvSpPr>
          <p:cNvPr id="5" name="Footer Placeholder 4"/>
          <p:cNvSpPr>
            <a:spLocks noGrp="1"/>
          </p:cNvSpPr>
          <p:nvPr>
            <p:ph type="ftr" sz="quarter" idx="3"/>
          </p:nvPr>
        </p:nvSpPr>
        <p:spPr>
          <a:xfrm>
            <a:off x="2640013" y="6477000"/>
            <a:ext cx="5508625" cy="274638"/>
          </a:xfrm>
          <a:prstGeom prst="rect">
            <a:avLst/>
          </a:prstGeom>
        </p:spPr>
        <p:txBody>
          <a:bodyPr vert="horz" lIns="45720" rIns="45720" bIns="0" rtlCol="0" anchor="b"/>
          <a:lstStyle>
            <a:lvl1pPr algn="l" eaLnBrk="1" fontAlgn="auto" latinLnBrk="0" hangingPunct="1">
              <a:spcBef>
                <a:spcPts val="0"/>
              </a:spcBef>
              <a:spcAft>
                <a:spcPts val="0"/>
              </a:spcAft>
              <a:defRPr kumimoji="0" sz="1200">
                <a:solidFill>
                  <a:schemeClr val="tx1">
                    <a:tint val="95000"/>
                  </a:schemeClr>
                </a:solidFill>
                <a:latin typeface="+mn-lt"/>
                <a:cs typeface="+mn-cs"/>
              </a:defRPr>
            </a:lvl1pPr>
            <a:extLst/>
          </a:lstStyle>
          <a:p>
            <a:pPr>
              <a:defRPr/>
            </a:pPr>
            <a:endParaRPr lang="en-US"/>
          </a:p>
        </p:txBody>
      </p:sp>
      <p:sp>
        <p:nvSpPr>
          <p:cNvPr id="6" name="Slide Number Placeholder 5"/>
          <p:cNvSpPr>
            <a:spLocks noGrp="1"/>
          </p:cNvSpPr>
          <p:nvPr>
            <p:ph type="sldNum" sz="quarter" idx="4"/>
          </p:nvPr>
        </p:nvSpPr>
        <p:spPr>
          <a:xfrm>
            <a:off x="8204200" y="6477000"/>
            <a:ext cx="733425" cy="274638"/>
          </a:xfrm>
          <a:prstGeom prst="rect">
            <a:avLst/>
          </a:prstGeom>
        </p:spPr>
        <p:txBody>
          <a:bodyPr vert="horz" bIns="0" rtlCol="0" anchor="b"/>
          <a:lstStyle>
            <a:lvl1pPr algn="r" eaLnBrk="1" fontAlgn="auto" latinLnBrk="0" hangingPunct="1">
              <a:spcBef>
                <a:spcPts val="0"/>
              </a:spcBef>
              <a:spcAft>
                <a:spcPts val="0"/>
              </a:spcAft>
              <a:defRPr kumimoji="0" sz="1200">
                <a:solidFill>
                  <a:schemeClr val="tx1">
                    <a:tint val="95000"/>
                  </a:schemeClr>
                </a:solidFill>
                <a:latin typeface="+mn-lt"/>
                <a:cs typeface="+mn-cs"/>
              </a:defRPr>
            </a:lvl1pPr>
            <a:extLst/>
          </a:lstStyle>
          <a:p>
            <a:pPr>
              <a:defRPr/>
            </a:pPr>
            <a:fld id="{5D2A7CF9-073D-4AD5-94AB-34F7C0A89794}"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17" r:id="rId1"/>
    <p:sldLayoutId id="2147483712" r:id="rId2"/>
    <p:sldLayoutId id="2147483718" r:id="rId3"/>
    <p:sldLayoutId id="2147483713" r:id="rId4"/>
    <p:sldLayoutId id="2147483714" r:id="rId5"/>
    <p:sldLayoutId id="2147483715" r:id="rId6"/>
    <p:sldLayoutId id="2147483719" r:id="rId7"/>
    <p:sldLayoutId id="2147483720" r:id="rId8"/>
    <p:sldLayoutId id="2147483721" r:id="rId9"/>
    <p:sldLayoutId id="2147483716" r:id="rId10"/>
    <p:sldLayoutId id="2147483722" r:id="rId11"/>
  </p:sldLayoutIdLst>
  <p:txStyles>
    <p:titleStyle>
      <a:lvl1pPr algn="l" rtl="0" eaLnBrk="0" fontAlgn="base" hangingPunct="0">
        <a:spcBef>
          <a:spcPct val="0"/>
        </a:spcBef>
        <a:spcAft>
          <a:spcPct val="0"/>
        </a:spcAft>
        <a:defRPr sz="4500" b="1" kern="1200">
          <a:solidFill>
            <a:srgbClr val="FFC800"/>
          </a:solidFill>
          <a:latin typeface="+mj-lt"/>
          <a:ea typeface="+mj-ea"/>
          <a:cs typeface="+mj-cs"/>
        </a:defRPr>
      </a:lvl1pPr>
      <a:lvl2pPr algn="l" rtl="0" eaLnBrk="0" fontAlgn="base" hangingPunct="0">
        <a:spcBef>
          <a:spcPct val="0"/>
        </a:spcBef>
        <a:spcAft>
          <a:spcPct val="0"/>
        </a:spcAft>
        <a:defRPr sz="4500" b="1">
          <a:solidFill>
            <a:srgbClr val="FFC800"/>
          </a:solidFill>
          <a:latin typeface="Corbel" pitchFamily="34" charset="0"/>
        </a:defRPr>
      </a:lvl2pPr>
      <a:lvl3pPr algn="l" rtl="0" eaLnBrk="0" fontAlgn="base" hangingPunct="0">
        <a:spcBef>
          <a:spcPct val="0"/>
        </a:spcBef>
        <a:spcAft>
          <a:spcPct val="0"/>
        </a:spcAft>
        <a:defRPr sz="4500" b="1">
          <a:solidFill>
            <a:srgbClr val="FFC800"/>
          </a:solidFill>
          <a:latin typeface="Corbel" pitchFamily="34" charset="0"/>
        </a:defRPr>
      </a:lvl3pPr>
      <a:lvl4pPr algn="l" rtl="0" eaLnBrk="0" fontAlgn="base" hangingPunct="0">
        <a:spcBef>
          <a:spcPct val="0"/>
        </a:spcBef>
        <a:spcAft>
          <a:spcPct val="0"/>
        </a:spcAft>
        <a:defRPr sz="4500" b="1">
          <a:solidFill>
            <a:srgbClr val="FFC800"/>
          </a:solidFill>
          <a:latin typeface="Corbel" pitchFamily="34" charset="0"/>
        </a:defRPr>
      </a:lvl4pPr>
      <a:lvl5pPr algn="l" rtl="0" eaLnBrk="0" fontAlgn="base" hangingPunct="0">
        <a:spcBef>
          <a:spcPct val="0"/>
        </a:spcBef>
        <a:spcAft>
          <a:spcPct val="0"/>
        </a:spcAft>
        <a:defRPr sz="4500" b="1">
          <a:solidFill>
            <a:srgbClr val="FFC800"/>
          </a:solidFill>
          <a:latin typeface="Corbel" pitchFamily="34" charset="0"/>
        </a:defRPr>
      </a:lvl5pPr>
      <a:lvl6pPr marL="457200" algn="l" rtl="0" fontAlgn="base">
        <a:spcBef>
          <a:spcPct val="0"/>
        </a:spcBef>
        <a:spcAft>
          <a:spcPct val="0"/>
        </a:spcAft>
        <a:defRPr sz="4500" b="1">
          <a:solidFill>
            <a:srgbClr val="FFC800"/>
          </a:solidFill>
          <a:latin typeface="Corbel" pitchFamily="34" charset="0"/>
        </a:defRPr>
      </a:lvl6pPr>
      <a:lvl7pPr marL="914400" algn="l" rtl="0" fontAlgn="base">
        <a:spcBef>
          <a:spcPct val="0"/>
        </a:spcBef>
        <a:spcAft>
          <a:spcPct val="0"/>
        </a:spcAft>
        <a:defRPr sz="4500" b="1">
          <a:solidFill>
            <a:srgbClr val="FFC800"/>
          </a:solidFill>
          <a:latin typeface="Corbel" pitchFamily="34" charset="0"/>
        </a:defRPr>
      </a:lvl7pPr>
      <a:lvl8pPr marL="1371600" algn="l" rtl="0" fontAlgn="base">
        <a:spcBef>
          <a:spcPct val="0"/>
        </a:spcBef>
        <a:spcAft>
          <a:spcPct val="0"/>
        </a:spcAft>
        <a:defRPr sz="4500" b="1">
          <a:solidFill>
            <a:srgbClr val="FFC800"/>
          </a:solidFill>
          <a:latin typeface="Corbel" pitchFamily="34" charset="0"/>
        </a:defRPr>
      </a:lvl8pPr>
      <a:lvl9pPr marL="1828800" algn="l" rtl="0" fontAlgn="base">
        <a:spcBef>
          <a:spcPct val="0"/>
        </a:spcBef>
        <a:spcAft>
          <a:spcPct val="0"/>
        </a:spcAft>
        <a:defRPr sz="4500" b="1">
          <a:solidFill>
            <a:srgbClr val="FFC800"/>
          </a:solidFill>
          <a:latin typeface="Corbel" pitchFamily="34" charset="0"/>
        </a:defRPr>
      </a:lvl9pPr>
      <a:extLst/>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kern="1200">
          <a:solidFill>
            <a:schemeClr val="tx1"/>
          </a:solidFill>
          <a:latin typeface="+mn-lt"/>
          <a:ea typeface="+mn-ea"/>
          <a:cs typeface="+mn-cs"/>
        </a:defRPr>
      </a:lvl2pPr>
      <a:lvl3pPr marL="995363" indent="-228600" algn="l" rtl="0" eaLnBrk="0" fontAlgn="base" hangingPunct="0">
        <a:spcBef>
          <a:spcPct val="20000"/>
        </a:spcBef>
        <a:spcAft>
          <a:spcPct val="0"/>
        </a:spcAft>
        <a:buClr>
          <a:srgbClr val="E66C7D"/>
        </a:buClr>
        <a:buFont typeface="Arial" charset="0"/>
        <a:buChar char="▪"/>
        <a:defRPr sz="2400" kern="1200">
          <a:solidFill>
            <a:schemeClr val="tx1"/>
          </a:solidFill>
          <a:latin typeface="+mn-lt"/>
          <a:ea typeface="+mn-ea"/>
          <a:cs typeface="+mn-cs"/>
        </a:defRPr>
      </a:lvl3pPr>
      <a:lvl4pPr marL="1216025" indent="-182563" algn="l" rtl="0" eaLnBrk="0" fontAlgn="base" hangingPunct="0">
        <a:spcBef>
          <a:spcPct val="20000"/>
        </a:spcBef>
        <a:spcAft>
          <a:spcPct val="0"/>
        </a:spcAft>
        <a:buClr>
          <a:srgbClr val="6BB76D"/>
        </a:buClr>
        <a:buFont typeface="Arial" charset="0"/>
        <a:buChar char="▪"/>
        <a:defRPr sz="2000" kern="1200">
          <a:solidFill>
            <a:schemeClr val="tx1"/>
          </a:solidFill>
          <a:latin typeface="+mn-lt"/>
          <a:ea typeface="+mn-ea"/>
          <a:cs typeface="+mn-cs"/>
        </a:defRPr>
      </a:lvl4pPr>
      <a:lvl5pPr marL="1425575" indent="-182563" algn="l" rtl="0" eaLnBrk="0" fontAlgn="base" hangingPunct="0">
        <a:spcBef>
          <a:spcPct val="20000"/>
        </a:spcBef>
        <a:spcAft>
          <a:spcPct val="0"/>
        </a:spcAft>
        <a:buClr>
          <a:srgbClr val="E88651"/>
        </a:buClr>
        <a:buFont typeface="Wingdings 3" pitchFamily="18" charset="2"/>
        <a:buChar char=""/>
        <a:defRPr lang="en-US" sz="2000" kern="120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736848"/>
            <a:ext cx="8077200" cy="1673352"/>
          </a:xfrm>
        </p:spPr>
        <p:txBody>
          <a:bodyPr/>
          <a:lstStyle/>
          <a:p>
            <a:pPr algn="r" eaLnBrk="1" fontAlgn="auto" hangingPunct="1">
              <a:lnSpc>
                <a:spcPct val="80000"/>
              </a:lnSpc>
              <a:spcAft>
                <a:spcPts val="0"/>
              </a:spcAft>
              <a:defRPr/>
            </a:pPr>
            <a:r>
              <a:rPr lang="en-US" sz="3600" dirty="0" smtClean="0">
                <a:solidFill>
                  <a:schemeClr val="accent1">
                    <a:satMod val="150000"/>
                  </a:schemeClr>
                </a:solidFill>
                <a:latin typeface="+mn-lt"/>
                <a:cs typeface="Times New Roman" pitchFamily="18" charset="0"/>
              </a:rPr>
              <a:t>SPAN 461/561 – Fonética</a:t>
            </a:r>
            <a:r>
              <a:rPr lang="en-US" sz="3600" smtClean="0">
                <a:solidFill>
                  <a:schemeClr val="accent1">
                    <a:satMod val="150000"/>
                  </a:schemeClr>
                </a:solidFill>
                <a:latin typeface="+mn-lt"/>
                <a:cs typeface="Times New Roman" pitchFamily="18" charset="0"/>
              </a:rPr>
              <a:t/>
            </a:r>
            <a:br>
              <a:rPr lang="en-US" sz="3600" smtClean="0">
                <a:solidFill>
                  <a:schemeClr val="accent1">
                    <a:satMod val="150000"/>
                  </a:schemeClr>
                </a:solidFill>
                <a:latin typeface="+mn-lt"/>
                <a:cs typeface="Times New Roman" pitchFamily="18" charset="0"/>
              </a:rPr>
            </a:br>
            <a:r>
              <a:rPr lang="en-US" sz="3600" smtClean="0">
                <a:solidFill>
                  <a:schemeClr val="accent1">
                    <a:satMod val="150000"/>
                  </a:schemeClr>
                </a:solidFill>
                <a:latin typeface="+mn-lt"/>
                <a:cs typeface="Times New Roman" pitchFamily="18" charset="0"/>
              </a:rPr>
              <a:t>Otoño 2011</a:t>
            </a:r>
            <a:r>
              <a:rPr lang="en-US" sz="3600" dirty="0" smtClean="0">
                <a:solidFill>
                  <a:schemeClr val="accent1">
                    <a:satMod val="150000"/>
                  </a:schemeClr>
                </a:solidFill>
                <a:latin typeface="+mn-lt"/>
                <a:cs typeface="Times New Roman" pitchFamily="18" charset="0"/>
              </a:rPr>
              <a:t/>
            </a:r>
            <a:br>
              <a:rPr lang="en-US" sz="3600" dirty="0" smtClean="0">
                <a:solidFill>
                  <a:schemeClr val="accent1">
                    <a:satMod val="150000"/>
                  </a:schemeClr>
                </a:solidFill>
                <a:latin typeface="+mn-lt"/>
                <a:cs typeface="Times New Roman" pitchFamily="18" charset="0"/>
              </a:rPr>
            </a:br>
            <a:r>
              <a:rPr lang="en-US" sz="3600" dirty="0" smtClean="0">
                <a:solidFill>
                  <a:schemeClr val="accent1">
                    <a:satMod val="150000"/>
                  </a:schemeClr>
                </a:solidFill>
                <a:latin typeface="+mn-lt"/>
                <a:cs typeface="Times New Roman" pitchFamily="18" charset="0"/>
              </a:rPr>
              <a:t>Dr. Waltermire</a:t>
            </a:r>
            <a:endParaRPr lang="en-US" sz="3600" dirty="0">
              <a:solidFill>
                <a:schemeClr val="accent1">
                  <a:satMod val="150000"/>
                </a:schemeClr>
              </a:solidFill>
              <a:latin typeface="+mn-lt"/>
            </a:endParaRPr>
          </a:p>
        </p:txBody>
      </p:sp>
      <p:sp>
        <p:nvSpPr>
          <p:cNvPr id="3" name="Subtitle 2"/>
          <p:cNvSpPr>
            <a:spLocks noGrp="1"/>
          </p:cNvSpPr>
          <p:nvPr>
            <p:ph type="subTitle" idx="1"/>
          </p:nvPr>
        </p:nvSpPr>
        <p:spPr>
          <a:xfrm>
            <a:off x="533400" y="1624013"/>
            <a:ext cx="8077200" cy="1500187"/>
          </a:xfrm>
        </p:spPr>
        <p:txBody>
          <a:bodyPr rtlCol="0">
            <a:normAutofit/>
          </a:bodyPr>
          <a:lstStyle/>
          <a:p>
            <a:pPr algn="ctr" eaLnBrk="1" fontAlgn="auto" hangingPunct="1">
              <a:lnSpc>
                <a:spcPct val="80000"/>
              </a:lnSpc>
              <a:spcBef>
                <a:spcPts val="0"/>
              </a:spcBef>
              <a:spcAft>
                <a:spcPts val="0"/>
              </a:spcAft>
              <a:buFont typeface="Wingdings 2"/>
              <a:buNone/>
              <a:defRPr/>
            </a:pPr>
            <a:r>
              <a:rPr lang="es-ES" sz="7200" b="1" dirty="0" smtClean="0">
                <a:solidFill>
                  <a:srgbClr val="00B0F0"/>
                </a:solidFill>
                <a:latin typeface="+mj-lt"/>
              </a:rPr>
              <a:t>Fonemas y alófonos</a:t>
            </a:r>
            <a:endParaRPr lang="es-ES" sz="7200" b="1" dirty="0" smtClean="0">
              <a:solidFill>
                <a:srgbClr val="00B0F0"/>
              </a:solidFill>
              <a:latin typeface="+mj-lt"/>
              <a:cs typeface="Times New Roman" pitchFamily="18" charset="0"/>
            </a:endParaRPr>
          </a:p>
          <a:p>
            <a:pPr eaLnBrk="1" fontAlgn="auto" hangingPunct="1">
              <a:spcBef>
                <a:spcPts val="0"/>
              </a:spcBef>
              <a:spcAft>
                <a:spcPts val="0"/>
              </a:spcAft>
              <a:buFont typeface="Wingdings 2"/>
              <a:buNone/>
              <a:defRPr/>
            </a:pP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17411" name="Content Placeholder 2"/>
          <p:cNvSpPr>
            <a:spLocks noGrp="1"/>
          </p:cNvSpPr>
          <p:nvPr>
            <p:ph idx="1"/>
          </p:nvPr>
        </p:nvSpPr>
        <p:spPr/>
        <p:txBody>
          <a:bodyPr/>
          <a:lstStyle/>
          <a:p>
            <a:pPr eaLnBrk="1" hangingPunct="1"/>
            <a:r>
              <a:rPr lang="es-ES" smtClean="0">
                <a:solidFill>
                  <a:schemeClr val="bg1"/>
                </a:solidFill>
              </a:rPr>
              <a:t>Es importante no olvidar que los pares mínimos se definen en términos de SONIDOS no letras (para determinar si un sonido es un fonema o no)</a:t>
            </a:r>
          </a:p>
          <a:p>
            <a:pPr eaLnBrk="1" hangingPunct="1"/>
            <a:r>
              <a:rPr lang="es-ES" smtClean="0">
                <a:solidFill>
                  <a:schemeClr val="bg1"/>
                </a:solidFill>
              </a:rPr>
              <a:t>Así debe ser claro que dos palabras como “seco” y “seque”, aunque tienen un número diferente de letras, sí forman un par mínimo ya que difieren en un solo sonido ([sé.k</a:t>
            </a:r>
            <a:r>
              <a:rPr lang="es-ES" b="1" smtClean="0">
                <a:solidFill>
                  <a:schemeClr val="bg1"/>
                </a:solidFill>
              </a:rPr>
              <a:t>o</a:t>
            </a:r>
            <a:r>
              <a:rPr lang="es-ES" smtClean="0">
                <a:solidFill>
                  <a:schemeClr val="bg1"/>
                </a:solidFill>
              </a:rPr>
              <a:t>] vs. [sé.k</a:t>
            </a:r>
            <a:r>
              <a:rPr lang="es-ES" b="1" smtClean="0">
                <a:solidFill>
                  <a:schemeClr val="bg1"/>
                </a:solidFill>
              </a:rPr>
              <a:t>e</a:t>
            </a:r>
            <a:r>
              <a:rPr lang="es-ES" smtClean="0">
                <a:solidFill>
                  <a:schemeClr val="bg1"/>
                </a:solidFill>
              </a:rPr>
              <a:t>])</a:t>
            </a:r>
            <a:endParaRPr 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s-ES" dirty="0" smtClean="0">
                <a:solidFill>
                  <a:schemeClr val="accent1">
                    <a:satMod val="150000"/>
                  </a:schemeClr>
                </a:solidFill>
              </a:rPr>
              <a:t>Descripciones</a:t>
            </a:r>
            <a:endParaRPr lang="es-ES" dirty="0">
              <a:solidFill>
                <a:schemeClr val="accent1">
                  <a:satMod val="150000"/>
                </a:schemeClr>
              </a:solidFill>
            </a:endParaRPr>
          </a:p>
        </p:txBody>
      </p:sp>
      <p:sp>
        <p:nvSpPr>
          <p:cNvPr id="18435" name="Content Placeholder 2"/>
          <p:cNvSpPr>
            <a:spLocks noGrp="1"/>
          </p:cNvSpPr>
          <p:nvPr>
            <p:ph idx="1"/>
          </p:nvPr>
        </p:nvSpPr>
        <p:spPr/>
        <p:txBody>
          <a:bodyPr/>
          <a:lstStyle/>
          <a:p>
            <a:pPr eaLnBrk="1" hangingPunct="1"/>
            <a:r>
              <a:rPr lang="es-ES" smtClean="0">
                <a:solidFill>
                  <a:schemeClr val="bg1"/>
                </a:solidFill>
              </a:rPr>
              <a:t>Un fonema es una unidad mínima que puede cambiar el significado de una palabra</a:t>
            </a:r>
          </a:p>
          <a:p>
            <a:pPr eaLnBrk="1" hangingPunct="1"/>
            <a:r>
              <a:rPr lang="es-ES" smtClean="0">
                <a:solidFill>
                  <a:schemeClr val="bg1"/>
                </a:solidFill>
              </a:rPr>
              <a:t>Ya determinamos que los pares mínimos sirven como prueba de si un sonido es </a:t>
            </a:r>
            <a:r>
              <a:rPr lang="es-ES" i="1" smtClean="0">
                <a:solidFill>
                  <a:schemeClr val="bg1"/>
                </a:solidFill>
              </a:rPr>
              <a:t>fonemático </a:t>
            </a:r>
            <a:r>
              <a:rPr lang="es-ES" smtClean="0">
                <a:solidFill>
                  <a:schemeClr val="bg1"/>
                </a:solidFill>
              </a:rPr>
              <a:t>o no</a:t>
            </a:r>
          </a:p>
          <a:p>
            <a:pPr eaLnBrk="1" hangingPunct="1"/>
            <a:r>
              <a:rPr lang="es-ES" smtClean="0">
                <a:solidFill>
                  <a:schemeClr val="bg1"/>
                </a:solidFill>
              </a:rPr>
              <a:t>Cada fonema tiene al menos un alófono</a:t>
            </a:r>
            <a:r>
              <a:rPr lang="es-ES" i="1" smtClean="0">
                <a:solidFill>
                  <a:schemeClr val="bg1"/>
                </a:solidFill>
              </a:rPr>
              <a:t> </a:t>
            </a:r>
            <a:r>
              <a:rPr lang="es-ES" smtClean="0">
                <a:solidFill>
                  <a:schemeClr val="bg1"/>
                </a:solidFill>
              </a:rPr>
              <a:t>(variante), siempre el mismo símbolo.  Es decir, el fonema /d/ tiene, como mínimo, el alófono [d]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19459" name="Content Placeholder 2"/>
          <p:cNvSpPr>
            <a:spLocks noGrp="1"/>
          </p:cNvSpPr>
          <p:nvPr>
            <p:ph idx="1"/>
          </p:nvPr>
        </p:nvSpPr>
        <p:spPr/>
        <p:txBody>
          <a:bodyPr/>
          <a:lstStyle/>
          <a:p>
            <a:pPr eaLnBrk="1" hangingPunct="1"/>
            <a:r>
              <a:rPr lang="es-ES" smtClean="0">
                <a:solidFill>
                  <a:schemeClr val="bg1"/>
                </a:solidFill>
              </a:rPr>
              <a:t>Hay varios fonemas que tienen un solo alófono como:</a:t>
            </a:r>
          </a:p>
          <a:p>
            <a:pPr lvl="1" eaLnBrk="1" hangingPunct="1"/>
            <a:r>
              <a:rPr lang="es-ES" smtClean="0">
                <a:solidFill>
                  <a:schemeClr val="bg1"/>
                </a:solidFill>
              </a:rPr>
              <a:t>/f/ </a:t>
            </a:r>
            <a:r>
              <a:rPr lang="es-ES" smtClean="0">
                <a:solidFill>
                  <a:schemeClr val="bg1"/>
                </a:solidFill>
                <a:sym typeface="Wingdings" pitchFamily="2" charset="2"/>
              </a:rPr>
              <a:t> [f]</a:t>
            </a:r>
          </a:p>
          <a:p>
            <a:pPr lvl="1" eaLnBrk="1" hangingPunct="1"/>
            <a:r>
              <a:rPr lang="en-US" smtClean="0">
                <a:solidFill>
                  <a:schemeClr val="bg1"/>
                </a:solidFill>
                <a:sym typeface="Wingdings" pitchFamily="2" charset="2"/>
              </a:rPr>
              <a:t>/p/  [p]</a:t>
            </a:r>
          </a:p>
          <a:p>
            <a:pPr lvl="1" eaLnBrk="1" hangingPunct="1"/>
            <a:r>
              <a:rPr lang="en-US" smtClean="0">
                <a:solidFill>
                  <a:schemeClr val="bg1"/>
                </a:solidFill>
                <a:sym typeface="Wingdings" pitchFamily="2" charset="2"/>
              </a:rPr>
              <a:t>/t/  [t]</a:t>
            </a:r>
          </a:p>
          <a:p>
            <a:pPr lvl="1" eaLnBrk="1" hangingPunct="1"/>
            <a:r>
              <a:rPr lang="en-US" smtClean="0">
                <a:solidFill>
                  <a:schemeClr val="bg1"/>
                </a:solidFill>
                <a:sym typeface="Wingdings" pitchFamily="2" charset="2"/>
              </a:rPr>
              <a:t>/k/  [k]</a:t>
            </a:r>
            <a:endParaRPr lang="es-ES" smtClean="0">
              <a:solidFill>
                <a:schemeClr val="bg1"/>
              </a:solidFill>
            </a:endParaRPr>
          </a:p>
          <a:p>
            <a:pPr eaLnBrk="1" hangingPunct="1"/>
            <a:r>
              <a:rPr lang="es-ES" smtClean="0">
                <a:solidFill>
                  <a:schemeClr val="bg1"/>
                </a:solidFill>
              </a:rPr>
              <a:t>En otras palabras, no hay variaciones de estos sonidos en el idioma (al menos en variantes estándares del idioma) </a:t>
            </a:r>
            <a:endParaRPr lang="en-US" smtClean="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20483" name="Content Placeholder 2"/>
          <p:cNvSpPr>
            <a:spLocks noGrp="1"/>
          </p:cNvSpPr>
          <p:nvPr>
            <p:ph idx="1"/>
          </p:nvPr>
        </p:nvSpPr>
        <p:spPr/>
        <p:txBody>
          <a:bodyPr/>
          <a:lstStyle/>
          <a:p>
            <a:pPr eaLnBrk="1" hangingPunct="1"/>
            <a:r>
              <a:rPr lang="es-ES" smtClean="0">
                <a:solidFill>
                  <a:schemeClr val="bg1"/>
                </a:solidFill>
              </a:rPr>
              <a:t>La mayoría de los fonemas, sin embargo, tienen más de un alófono</a:t>
            </a:r>
          </a:p>
          <a:p>
            <a:pPr eaLnBrk="1" hangingPunct="1"/>
            <a:r>
              <a:rPr lang="es-ES" smtClean="0">
                <a:solidFill>
                  <a:schemeClr val="bg1"/>
                </a:solidFill>
              </a:rPr>
              <a:t>Consideremos el fonema /s/, que tiene un mínimo de dos alófonos ([s] y [z]) en todos los dialectos.  Se puede representar el fonema y sus alófonos del modo siguiente:</a:t>
            </a:r>
          </a:p>
          <a:p>
            <a:pPr lvl="1" eaLnBrk="1" hangingPunct="1">
              <a:buFont typeface="Wingdings" pitchFamily="2" charset="2"/>
              <a:buNone/>
            </a:pPr>
            <a:r>
              <a:rPr lang="en-US" smtClean="0"/>
              <a:t>					</a:t>
            </a:r>
            <a:r>
              <a:rPr lang="en-US" smtClean="0">
                <a:solidFill>
                  <a:schemeClr val="bg1"/>
                </a:solidFill>
              </a:rPr>
              <a:t>/s/</a:t>
            </a:r>
          </a:p>
          <a:p>
            <a:pPr lvl="1" eaLnBrk="1" hangingPunct="1">
              <a:buFont typeface="Wingdings" pitchFamily="2" charset="2"/>
              <a:buNone/>
            </a:pPr>
            <a:endParaRPr lang="en-US" smtClean="0">
              <a:solidFill>
                <a:schemeClr val="bg1"/>
              </a:solidFill>
            </a:endParaRPr>
          </a:p>
          <a:p>
            <a:pPr lvl="1" eaLnBrk="1" hangingPunct="1">
              <a:buFont typeface="Wingdings" pitchFamily="2" charset="2"/>
              <a:buNone/>
            </a:pPr>
            <a:r>
              <a:rPr lang="en-US" smtClean="0">
                <a:solidFill>
                  <a:schemeClr val="bg1"/>
                </a:solidFill>
              </a:rPr>
              <a:t>				[s] 		[z]</a:t>
            </a:r>
          </a:p>
        </p:txBody>
      </p:sp>
      <p:cxnSp>
        <p:nvCxnSpPr>
          <p:cNvPr id="5" name="Straight Connector 4"/>
          <p:cNvCxnSpPr/>
          <p:nvPr/>
        </p:nvCxnSpPr>
        <p:spPr>
          <a:xfrm>
            <a:off x="4343400" y="5334000"/>
            <a:ext cx="76200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flipV="1">
            <a:off x="3657600" y="5334000"/>
            <a:ext cx="685800" cy="5334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21507" name="Content Placeholder 2"/>
          <p:cNvSpPr>
            <a:spLocks noGrp="1"/>
          </p:cNvSpPr>
          <p:nvPr>
            <p:ph idx="1"/>
          </p:nvPr>
        </p:nvSpPr>
        <p:spPr/>
        <p:txBody>
          <a:bodyPr/>
          <a:lstStyle/>
          <a:p>
            <a:pPr eaLnBrk="1" hangingPunct="1"/>
            <a:r>
              <a:rPr lang="es-ES" smtClean="0">
                <a:solidFill>
                  <a:schemeClr val="bg1"/>
                </a:solidFill>
              </a:rPr>
              <a:t>Existen estos dos alófonos del fonema /s/ debido a una </a:t>
            </a:r>
            <a:r>
              <a:rPr lang="es-ES" i="1" smtClean="0">
                <a:solidFill>
                  <a:schemeClr val="bg1"/>
                </a:solidFill>
              </a:rPr>
              <a:t>asimilación regresiva </a:t>
            </a:r>
            <a:r>
              <a:rPr lang="es-ES" smtClean="0">
                <a:solidFill>
                  <a:schemeClr val="bg1"/>
                </a:solidFill>
              </a:rPr>
              <a:t>de sonoridad.  Es decir, /s/ se pronuncia como [s] (sorda) cuando le sigue una consonante sorda (“hasta” </a:t>
            </a:r>
            <a:r>
              <a:rPr lang="es-ES" smtClean="0">
                <a:solidFill>
                  <a:schemeClr val="bg1"/>
                </a:solidFill>
                <a:sym typeface="Wingdings" pitchFamily="2" charset="2"/>
              </a:rPr>
              <a:t> [ás.ta]; “escolta”  [es.kó</a:t>
            </a:r>
            <a:r>
              <a:rPr lang="lv-LV" smtClean="0">
                <a:solidFill>
                  <a:schemeClr val="bg1"/>
                </a:solidFill>
                <a:sym typeface="Wingdings" pitchFamily="2" charset="2"/>
              </a:rPr>
              <a:t>ļ</a:t>
            </a:r>
            <a:r>
              <a:rPr lang="en-US" smtClean="0">
                <a:solidFill>
                  <a:schemeClr val="bg1"/>
                </a:solidFill>
                <a:sym typeface="Wingdings" pitchFamily="2" charset="2"/>
              </a:rPr>
              <a:t>.ta</a:t>
            </a:r>
            <a:r>
              <a:rPr lang="es-ES" smtClean="0">
                <a:solidFill>
                  <a:schemeClr val="bg1"/>
                </a:solidFill>
                <a:sym typeface="Wingdings" pitchFamily="2" charset="2"/>
              </a:rPr>
              <a:t>] mientras que se sonoriza (se convierte en [z]) cuando le sigue una consonante sonora (“los dos”  [loz.ðós]; “béisbol” [béjz.</a:t>
            </a:r>
            <a:r>
              <a:rPr lang="el-GR" smtClean="0">
                <a:solidFill>
                  <a:schemeClr val="bg1"/>
                </a:solidFill>
                <a:sym typeface="Wingdings" pitchFamily="2" charset="2"/>
              </a:rPr>
              <a:t>β</a:t>
            </a:r>
            <a:r>
              <a:rPr lang="en-US" smtClean="0">
                <a:solidFill>
                  <a:schemeClr val="bg1"/>
                </a:solidFill>
                <a:sym typeface="Wingdings" pitchFamily="2" charset="2"/>
              </a:rPr>
              <a:t>ol])</a:t>
            </a:r>
            <a:endParaRPr lang="es-ES" smtClean="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s-ES" dirty="0" smtClean="0">
                <a:solidFill>
                  <a:schemeClr val="accent1">
                    <a:satMod val="150000"/>
                  </a:schemeClr>
                </a:solidFill>
              </a:rPr>
              <a:t>Alternancia condicionada</a:t>
            </a:r>
            <a:endParaRPr lang="es-ES" dirty="0">
              <a:solidFill>
                <a:schemeClr val="accent1">
                  <a:satMod val="150000"/>
                </a:schemeClr>
              </a:solidFill>
            </a:endParaRPr>
          </a:p>
        </p:txBody>
      </p:sp>
      <p:sp>
        <p:nvSpPr>
          <p:cNvPr id="3" name="Content Placeholder 2"/>
          <p:cNvSpPr>
            <a:spLocks noGrp="1"/>
          </p:cNvSpPr>
          <p:nvPr>
            <p:ph idx="1"/>
          </p:nvPr>
        </p:nvSpPr>
        <p:spPr>
          <a:xfrm>
            <a:off x="457200" y="1774825"/>
            <a:ext cx="8229600" cy="4854575"/>
          </a:xfrm>
        </p:spPr>
        <p:txBody>
          <a:bodyPr rtlCol="0">
            <a:normAutofit fontScale="92500"/>
          </a:bodyPr>
          <a:lstStyle/>
          <a:p>
            <a:pPr marL="438912" indent="-320040" eaLnBrk="1" fontAlgn="auto" hangingPunct="1">
              <a:spcBef>
                <a:spcPts val="0"/>
              </a:spcBef>
              <a:spcAft>
                <a:spcPts val="0"/>
              </a:spcAft>
              <a:buFont typeface="Wingdings 2"/>
              <a:buChar char=""/>
              <a:defRPr/>
            </a:pPr>
            <a:r>
              <a:rPr lang="es-ES" dirty="0" smtClean="0">
                <a:solidFill>
                  <a:schemeClr val="bg1"/>
                </a:solidFill>
              </a:rPr>
              <a:t>Las dos variantes del fonema /s/ están condicionadas físicamente.  Es decir, el sonido /s/ se adapta a la sonoridad de la consonante que le sigue debido a factores fisiológicos.  Por estas razones, TODOS los nativo hablantes tienden a realizar la /s/ según estos parámetros</a:t>
            </a:r>
          </a:p>
          <a:p>
            <a:pPr marL="438912" indent="-320040" eaLnBrk="1" fontAlgn="auto" hangingPunct="1">
              <a:spcBef>
                <a:spcPts val="0"/>
              </a:spcBef>
              <a:spcAft>
                <a:spcPts val="0"/>
              </a:spcAft>
              <a:buFont typeface="Wingdings 2"/>
              <a:buChar char=""/>
              <a:defRPr/>
            </a:pPr>
            <a:r>
              <a:rPr lang="es-ES" dirty="0" smtClean="0">
                <a:solidFill>
                  <a:schemeClr val="bg1"/>
                </a:solidFill>
              </a:rPr>
              <a:t>Cuando la articulación de un sonido está condicionada únicamente por su contexto lingüístico, tenemos un caso de </a:t>
            </a:r>
            <a:r>
              <a:rPr lang="es-ES" i="1" dirty="0" smtClean="0">
                <a:solidFill>
                  <a:schemeClr val="bg1"/>
                </a:solidFill>
              </a:rPr>
              <a:t>alternancia condicionada  </a:t>
            </a:r>
            <a:endParaRPr lang="es-ES" i="1"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23555" name="Content Placeholder 2"/>
          <p:cNvSpPr>
            <a:spLocks noGrp="1"/>
          </p:cNvSpPr>
          <p:nvPr>
            <p:ph idx="1"/>
          </p:nvPr>
        </p:nvSpPr>
        <p:spPr/>
        <p:txBody>
          <a:bodyPr/>
          <a:lstStyle/>
          <a:p>
            <a:pPr eaLnBrk="1" hangingPunct="1"/>
            <a:r>
              <a:rPr lang="es-ES" smtClean="0">
                <a:solidFill>
                  <a:schemeClr val="bg1"/>
                </a:solidFill>
              </a:rPr>
              <a:t>Las alternancias condicionadas existen para casi todos los nativo hablantes del idioma y, por eso, no presentan variaciones dialectales.  Por ejemplo, los alófonos de la /n/ y la /l/ son todos condicionados por el sonido siguiente en un proceso de asimilación regresiva del punto de articulación.  Estas realizaciones alofónicas existen en todos los dialectos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s-ES" dirty="0" smtClean="0">
                <a:solidFill>
                  <a:schemeClr val="accent1">
                    <a:satMod val="150000"/>
                  </a:schemeClr>
                </a:solidFill>
              </a:rPr>
              <a:t>Alternancia libre</a:t>
            </a:r>
            <a:endParaRPr lang="es-ES" dirty="0">
              <a:solidFill>
                <a:schemeClr val="accent1">
                  <a:satMod val="150000"/>
                </a:schemeClr>
              </a:solidFill>
            </a:endParaRPr>
          </a:p>
        </p:txBody>
      </p:sp>
      <p:sp>
        <p:nvSpPr>
          <p:cNvPr id="24579" name="Content Placeholder 2"/>
          <p:cNvSpPr>
            <a:spLocks noGrp="1"/>
          </p:cNvSpPr>
          <p:nvPr>
            <p:ph idx="1"/>
          </p:nvPr>
        </p:nvSpPr>
        <p:spPr/>
        <p:txBody>
          <a:bodyPr/>
          <a:lstStyle/>
          <a:p>
            <a:pPr eaLnBrk="1" hangingPunct="1"/>
            <a:r>
              <a:rPr lang="es-ES" smtClean="0">
                <a:solidFill>
                  <a:schemeClr val="bg1"/>
                </a:solidFill>
              </a:rPr>
              <a:t>Cuando el uso de algún alófono NO está condicionado únicamente por su contexto lingüístico sino por otros factores (regionales, sociales, estilísticos, etc.), tenemos un caso de </a:t>
            </a:r>
            <a:r>
              <a:rPr lang="es-ES" i="1" smtClean="0">
                <a:solidFill>
                  <a:schemeClr val="bg1"/>
                </a:solidFill>
              </a:rPr>
              <a:t>alternancia libre</a:t>
            </a:r>
          </a:p>
          <a:p>
            <a:pPr eaLnBrk="1" hangingPunct="1"/>
            <a:r>
              <a:rPr lang="es-ES" smtClean="0">
                <a:solidFill>
                  <a:schemeClr val="bg1"/>
                </a:solidFill>
              </a:rPr>
              <a:t>En estos casos, sólo existen las alternancias en ciertos países y regiones</a:t>
            </a:r>
          </a:p>
          <a:p>
            <a:pPr eaLnBrk="1" hangingPunct="1"/>
            <a:r>
              <a:rPr lang="es-ES" smtClean="0">
                <a:solidFill>
                  <a:schemeClr val="bg1"/>
                </a:solidFill>
              </a:rPr>
              <a:t>Un caso de alternancia libre muy conocido del español es el uso de otras variantes de /s/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25603" name="Content Placeholder 2"/>
          <p:cNvSpPr>
            <a:spLocks noGrp="1"/>
          </p:cNvSpPr>
          <p:nvPr>
            <p:ph idx="1"/>
          </p:nvPr>
        </p:nvSpPr>
        <p:spPr/>
        <p:txBody>
          <a:bodyPr/>
          <a:lstStyle/>
          <a:p>
            <a:pPr eaLnBrk="1" hangingPunct="1"/>
            <a:r>
              <a:rPr lang="es-ES" smtClean="0">
                <a:solidFill>
                  <a:schemeClr val="bg1"/>
                </a:solidFill>
              </a:rPr>
              <a:t>Además de tener dos </a:t>
            </a:r>
            <a:r>
              <a:rPr lang="es-ES" i="1" smtClean="0">
                <a:solidFill>
                  <a:schemeClr val="bg1"/>
                </a:solidFill>
              </a:rPr>
              <a:t>alófonos condicionados</a:t>
            </a:r>
            <a:r>
              <a:rPr lang="es-ES" smtClean="0">
                <a:solidFill>
                  <a:schemeClr val="bg1"/>
                </a:solidFill>
              </a:rPr>
              <a:t> ([s] y [z]), el fonema /s/ tiene los siguientes alófonos libres/dialectales</a:t>
            </a:r>
          </a:p>
          <a:p>
            <a:pPr lvl="1" eaLnBrk="1" hangingPunct="1"/>
            <a:r>
              <a:rPr lang="es-ES" smtClean="0">
                <a:solidFill>
                  <a:schemeClr val="bg1"/>
                </a:solidFill>
              </a:rPr>
              <a:t>[h] (</a:t>
            </a:r>
            <a:r>
              <a:rPr lang="es-ES" i="1" smtClean="0">
                <a:solidFill>
                  <a:schemeClr val="bg1"/>
                </a:solidFill>
              </a:rPr>
              <a:t>aspiración</a:t>
            </a:r>
            <a:r>
              <a:rPr lang="es-ES" smtClean="0">
                <a:solidFill>
                  <a:schemeClr val="bg1"/>
                </a:solidFill>
              </a:rPr>
              <a:t>) – se usa en la mayoría de los países con algunas excepciones (interior de México, tierras altas de Colombia, Ecuador, Perú, y Bolivia)</a:t>
            </a:r>
          </a:p>
          <a:p>
            <a:pPr lvl="1" eaLnBrk="1" hangingPunct="1"/>
            <a:r>
              <a:rPr lang="es-ES" smtClean="0">
                <a:solidFill>
                  <a:schemeClr val="bg1"/>
                </a:solidFill>
              </a:rPr>
              <a:t>[ø] (</a:t>
            </a:r>
            <a:r>
              <a:rPr lang="es-ES" i="1" smtClean="0">
                <a:solidFill>
                  <a:schemeClr val="bg1"/>
                </a:solidFill>
              </a:rPr>
              <a:t>elisión</a:t>
            </a:r>
            <a:r>
              <a:rPr lang="es-ES" smtClean="0">
                <a:solidFill>
                  <a:schemeClr val="bg1"/>
                </a:solidFill>
              </a:rPr>
              <a:t>) – en las mismas regiones, se elimina la /s/ final (normalmente una variante estigmatizada)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26627" name="Content Placeholder 2"/>
          <p:cNvSpPr>
            <a:spLocks noGrp="1"/>
          </p:cNvSpPr>
          <p:nvPr>
            <p:ph idx="1"/>
          </p:nvPr>
        </p:nvSpPr>
        <p:spPr>
          <a:xfrm>
            <a:off x="457200" y="1774825"/>
            <a:ext cx="8229600" cy="4854575"/>
          </a:xfrm>
        </p:spPr>
        <p:txBody>
          <a:bodyPr/>
          <a:lstStyle/>
          <a:p>
            <a:pPr eaLnBrk="1" hangingPunct="1"/>
            <a:r>
              <a:rPr lang="es-ES" smtClean="0">
                <a:solidFill>
                  <a:schemeClr val="bg1"/>
                </a:solidFill>
              </a:rPr>
              <a:t>Es posible, entonces, oír la palabra “costa” pronunciada de las tres maneras siguientes:</a:t>
            </a:r>
          </a:p>
          <a:p>
            <a:pPr lvl="1" eaLnBrk="1" hangingPunct="1"/>
            <a:r>
              <a:rPr lang="es-ES" smtClean="0">
                <a:solidFill>
                  <a:schemeClr val="bg1"/>
                </a:solidFill>
              </a:rPr>
              <a:t>[kós.ta] = variación condicionada 	</a:t>
            </a:r>
          </a:p>
          <a:p>
            <a:pPr lvl="1" eaLnBrk="1" hangingPunct="1"/>
            <a:r>
              <a:rPr lang="es-ES" smtClean="0">
                <a:solidFill>
                  <a:schemeClr val="bg1"/>
                </a:solidFill>
              </a:rPr>
              <a:t>[kóh.ta] = variación libre 	</a:t>
            </a:r>
          </a:p>
          <a:p>
            <a:pPr lvl="1" eaLnBrk="1" hangingPunct="1"/>
            <a:r>
              <a:rPr lang="es-ES" smtClean="0">
                <a:solidFill>
                  <a:schemeClr val="bg1"/>
                </a:solidFill>
              </a:rPr>
              <a:t>[kó.ta] = variación libre</a:t>
            </a:r>
          </a:p>
          <a:p>
            <a:pPr eaLnBrk="1" hangingPunct="1">
              <a:buFont typeface="Wingdings 2" pitchFamily="18" charset="2"/>
              <a:buNone/>
            </a:pPr>
            <a:r>
              <a:rPr lang="es-ES" smtClean="0">
                <a:solidFill>
                  <a:schemeClr val="bg1"/>
                </a:solidFill>
              </a:rPr>
              <a:t>  y la palabra “mismo” de estas maneras:</a:t>
            </a:r>
          </a:p>
          <a:p>
            <a:pPr lvl="1" eaLnBrk="1" hangingPunct="1"/>
            <a:r>
              <a:rPr lang="es-ES" smtClean="0">
                <a:solidFill>
                  <a:schemeClr val="bg1"/>
                </a:solidFill>
              </a:rPr>
              <a:t>[míz.mo] = variación condicionada</a:t>
            </a:r>
          </a:p>
          <a:p>
            <a:pPr lvl="1" eaLnBrk="1" hangingPunct="1"/>
            <a:r>
              <a:rPr lang="es-ES" smtClean="0">
                <a:solidFill>
                  <a:schemeClr val="bg1"/>
                </a:solidFill>
              </a:rPr>
              <a:t>[míh.mo] = variación libre</a:t>
            </a:r>
          </a:p>
          <a:p>
            <a:pPr lvl="1" eaLnBrk="1" hangingPunct="1"/>
            <a:r>
              <a:rPr lang="es-ES" smtClean="0">
                <a:solidFill>
                  <a:schemeClr val="bg1"/>
                </a:solidFill>
              </a:rPr>
              <a:t>[mí.mo] = variación libre</a:t>
            </a:r>
          </a:p>
          <a:p>
            <a:pPr lvl="1" eaLnBrk="1" hangingPunct="1">
              <a:buFont typeface="Wingdings" pitchFamily="2" charset="2"/>
              <a:buNone/>
            </a:pPr>
            <a:endParaRPr lang="en-US" smtClean="0"/>
          </a:p>
          <a:p>
            <a:pPr eaLnBrk="1" hangingPunct="1">
              <a:buFont typeface="Wingdings 2" pitchFamily="18" charset="2"/>
              <a:buNone/>
            </a:pPr>
            <a:endParaRPr 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s-ES" dirty="0" smtClean="0">
                <a:solidFill>
                  <a:schemeClr val="accent1">
                    <a:satMod val="150000"/>
                  </a:schemeClr>
                </a:solidFill>
              </a:rPr>
              <a:t>Fonética vs. Fonología</a:t>
            </a:r>
            <a:endParaRPr lang="es-ES" dirty="0">
              <a:solidFill>
                <a:schemeClr val="accent1">
                  <a:satMod val="150000"/>
                </a:schemeClr>
              </a:solidFill>
            </a:endParaRPr>
          </a:p>
        </p:txBody>
      </p:sp>
      <p:sp>
        <p:nvSpPr>
          <p:cNvPr id="9219" name="Content Placeholder 2"/>
          <p:cNvSpPr>
            <a:spLocks noGrp="1"/>
          </p:cNvSpPr>
          <p:nvPr>
            <p:ph idx="1"/>
          </p:nvPr>
        </p:nvSpPr>
        <p:spPr/>
        <p:txBody>
          <a:bodyPr/>
          <a:lstStyle/>
          <a:p>
            <a:pPr eaLnBrk="1" hangingPunct="1"/>
            <a:r>
              <a:rPr lang="es-ES" smtClean="0">
                <a:solidFill>
                  <a:schemeClr val="bg1"/>
                </a:solidFill>
              </a:rPr>
              <a:t>La fonética es el estudio de la producción de los sonidos posibles de un idioma y el condicionamiento físico de dichos sonidos</a:t>
            </a:r>
          </a:p>
          <a:p>
            <a:pPr eaLnBrk="1" hangingPunct="1"/>
            <a:r>
              <a:rPr lang="es-ES" smtClean="0">
                <a:solidFill>
                  <a:schemeClr val="bg1"/>
                </a:solidFill>
              </a:rPr>
              <a:t>La fonología, que obviamente tiene una estrecha relación con la fonética, es el estudio del </a:t>
            </a:r>
            <a:r>
              <a:rPr lang="es-ES" i="1" smtClean="0">
                <a:solidFill>
                  <a:schemeClr val="bg1"/>
                </a:solidFill>
              </a:rPr>
              <a:t>sistema contrastivo</a:t>
            </a:r>
            <a:r>
              <a:rPr lang="es-ES" smtClean="0">
                <a:solidFill>
                  <a:schemeClr val="bg1"/>
                </a:solidFill>
              </a:rPr>
              <a:t> de los sonidos de un idioma.  De todos los sonidos posibles, sólo algunos se utilizan de forma significativa  y contrastiva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s-ES" dirty="0" smtClean="0">
                <a:solidFill>
                  <a:schemeClr val="accent1">
                    <a:satMod val="150000"/>
                  </a:schemeClr>
                </a:solidFill>
              </a:rPr>
              <a:t>Variantes fónicas</a:t>
            </a:r>
            <a:endParaRPr lang="es-ES" dirty="0">
              <a:solidFill>
                <a:schemeClr val="accent1">
                  <a:satMod val="150000"/>
                </a:schemeClr>
              </a:solidFill>
            </a:endParaRPr>
          </a:p>
        </p:txBody>
      </p:sp>
      <p:sp>
        <p:nvSpPr>
          <p:cNvPr id="27651" name="Content Placeholder 2"/>
          <p:cNvSpPr>
            <a:spLocks noGrp="1"/>
          </p:cNvSpPr>
          <p:nvPr>
            <p:ph idx="1"/>
          </p:nvPr>
        </p:nvSpPr>
        <p:spPr/>
        <p:txBody>
          <a:bodyPr/>
          <a:lstStyle/>
          <a:p>
            <a:pPr eaLnBrk="1" hangingPunct="1"/>
            <a:r>
              <a:rPr lang="es-ES" smtClean="0">
                <a:solidFill>
                  <a:schemeClr val="bg1"/>
                </a:solidFill>
              </a:rPr>
              <a:t>Dadas estas alternancias físicas (</a:t>
            </a:r>
            <a:r>
              <a:rPr lang="es-ES" i="1" smtClean="0">
                <a:solidFill>
                  <a:schemeClr val="bg1"/>
                </a:solidFill>
              </a:rPr>
              <a:t>alternancia condicionada</a:t>
            </a:r>
            <a:r>
              <a:rPr lang="es-ES" smtClean="0">
                <a:solidFill>
                  <a:schemeClr val="bg1"/>
                </a:solidFill>
              </a:rPr>
              <a:t>) y geográficas/sociales (</a:t>
            </a:r>
            <a:r>
              <a:rPr lang="es-ES" i="1" smtClean="0">
                <a:solidFill>
                  <a:schemeClr val="bg1"/>
                </a:solidFill>
              </a:rPr>
              <a:t>alternancia libre</a:t>
            </a:r>
            <a:r>
              <a:rPr lang="es-ES" smtClean="0">
                <a:solidFill>
                  <a:schemeClr val="bg1"/>
                </a:solidFill>
              </a:rPr>
              <a:t>), el español demuestra mucha variedad como idioma, con múltiples dialectos y sociolectos</a:t>
            </a:r>
          </a:p>
          <a:p>
            <a:pPr eaLnBrk="1" hangingPunct="1"/>
            <a:r>
              <a:rPr lang="es-ES" smtClean="0">
                <a:solidFill>
                  <a:schemeClr val="bg1"/>
                </a:solidFill>
              </a:rPr>
              <a:t>Es importante reconocer que no existen sonidos “correctos” ni “incorrectos” aunque si existen variantes que se perciben como “estándares”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28675" name="Content Placeholder 2"/>
          <p:cNvSpPr>
            <a:spLocks noGrp="1"/>
          </p:cNvSpPr>
          <p:nvPr>
            <p:ph idx="1"/>
          </p:nvPr>
        </p:nvSpPr>
        <p:spPr/>
        <p:txBody>
          <a:bodyPr/>
          <a:lstStyle/>
          <a:p>
            <a:pPr eaLnBrk="1" hangingPunct="1"/>
            <a:r>
              <a:rPr lang="es-ES" smtClean="0">
                <a:solidFill>
                  <a:schemeClr val="bg1"/>
                </a:solidFill>
              </a:rPr>
              <a:t>También hay variantes prestigiosas, pero el prestigio que goza una variante es relativo y depende del dialecto</a:t>
            </a:r>
          </a:p>
          <a:p>
            <a:pPr eaLnBrk="1" hangingPunct="1"/>
            <a:r>
              <a:rPr lang="es-ES" smtClean="0">
                <a:solidFill>
                  <a:schemeClr val="bg1"/>
                </a:solidFill>
              </a:rPr>
              <a:t>Por ejemplo, la aspiración de la /s/ final no se percibe como prestigiosa en México mientras que sí tiene prestigio en la Argentina</a:t>
            </a:r>
          </a:p>
          <a:p>
            <a:pPr eaLnBrk="1" hangingPunct="1"/>
            <a:r>
              <a:rPr lang="es-ES" smtClean="0">
                <a:solidFill>
                  <a:schemeClr val="bg1"/>
                </a:solidFill>
              </a:rPr>
              <a:t>Al contrario del uso de algún sonido, la eliminación de sonidos por lo general no lleva ningún prestigio social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3" name="Content Placeholder 2"/>
          <p:cNvSpPr>
            <a:spLocks noGrp="1"/>
          </p:cNvSpPr>
          <p:nvPr>
            <p:ph idx="1"/>
          </p:nvPr>
        </p:nvSpPr>
        <p:spPr/>
        <p:txBody>
          <a:bodyPr rtlCol="0">
            <a:normAutofit lnSpcReduction="10000"/>
          </a:bodyPr>
          <a:lstStyle/>
          <a:p>
            <a:pPr marL="438912" indent="-320040" eaLnBrk="1" fontAlgn="auto" hangingPunct="1">
              <a:spcBef>
                <a:spcPts val="0"/>
              </a:spcBef>
              <a:spcAft>
                <a:spcPts val="0"/>
              </a:spcAft>
              <a:buFont typeface="Wingdings 2"/>
              <a:buChar char=""/>
              <a:defRPr/>
            </a:pPr>
            <a:r>
              <a:rPr lang="es-ES" dirty="0" smtClean="0">
                <a:solidFill>
                  <a:schemeClr val="bg1"/>
                </a:solidFill>
              </a:rPr>
              <a:t>Para mejor entender esta distinción, tomemos los sonidos [b], [β], y [v]* (representados por las letras “b” y “v”) como ejemplos.  Ninguno de estos sonidos en si es contrastivo.  Es decir, ninguno de estos sonidos por sí mismo puede cambiar el significado de una palabra</a:t>
            </a:r>
          </a:p>
          <a:p>
            <a:pPr marL="438912" indent="-320040" eaLnBrk="1" fontAlgn="auto" hangingPunct="1">
              <a:spcBef>
                <a:spcPts val="0"/>
              </a:spcBef>
              <a:spcAft>
                <a:spcPts val="0"/>
              </a:spcAft>
              <a:buFont typeface="Wingdings 2"/>
              <a:buNone/>
              <a:defRPr/>
            </a:pPr>
            <a:endParaRPr lang="es-ES" dirty="0" smtClean="0">
              <a:solidFill>
                <a:schemeClr val="bg1"/>
              </a:solidFill>
            </a:endParaRPr>
          </a:p>
          <a:p>
            <a:pPr marL="438912" indent="-320040" eaLnBrk="1" fontAlgn="auto" hangingPunct="1">
              <a:spcBef>
                <a:spcPts val="0"/>
              </a:spcBef>
              <a:spcAft>
                <a:spcPts val="0"/>
              </a:spcAft>
              <a:buFont typeface="Wingdings 2"/>
              <a:buNone/>
              <a:defRPr/>
            </a:pPr>
            <a:r>
              <a:rPr lang="es-ES" dirty="0" smtClean="0">
                <a:solidFill>
                  <a:schemeClr val="bg1"/>
                </a:solidFill>
              </a:rPr>
              <a:t>* </a:t>
            </a:r>
            <a:r>
              <a:rPr lang="es-ES" sz="1700" dirty="0" smtClean="0">
                <a:solidFill>
                  <a:schemeClr val="bg1"/>
                </a:solidFill>
              </a:rPr>
              <a:t>El sonido [v] (que es el mismo sonido de la “v” del inglés en palabras como “vote” y “drive” ) se usa  en el español de Nuevo México y algunas partes de México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11267" name="Content Placeholder 2"/>
          <p:cNvSpPr>
            <a:spLocks noGrp="1"/>
          </p:cNvSpPr>
          <p:nvPr>
            <p:ph idx="1"/>
          </p:nvPr>
        </p:nvSpPr>
        <p:spPr/>
        <p:txBody>
          <a:bodyPr/>
          <a:lstStyle/>
          <a:p>
            <a:pPr eaLnBrk="1" hangingPunct="1"/>
            <a:r>
              <a:rPr lang="es-ES" smtClean="0">
                <a:solidFill>
                  <a:schemeClr val="bg1"/>
                </a:solidFill>
              </a:rPr>
              <a:t>Así es que la “b” de la palabra “árbol” se puede pronunciar en tres maneras distintas:</a:t>
            </a:r>
          </a:p>
          <a:p>
            <a:pPr lvl="1" eaLnBrk="1" hangingPunct="1"/>
            <a:r>
              <a:rPr lang="es-ES" smtClean="0">
                <a:solidFill>
                  <a:schemeClr val="bg1"/>
                </a:solidFill>
              </a:rPr>
              <a:t>[ár.bol] 	[ár.βol] 	    [ár.vol]</a:t>
            </a:r>
          </a:p>
          <a:p>
            <a:pPr eaLnBrk="1" hangingPunct="1"/>
            <a:r>
              <a:rPr lang="es-ES" smtClean="0">
                <a:solidFill>
                  <a:schemeClr val="bg1"/>
                </a:solidFill>
              </a:rPr>
              <a:t>El significado de la palabra “árbol” NO cambia para las tres pronunciaciones.  Ya que estos tres sonidos no son significativos , se puede decir que los tres son alófonos del mismo fonema (en este caso /b/) </a:t>
            </a:r>
          </a:p>
          <a:p>
            <a:pPr lvl="1" eaLnBrk="1" hangingPunct="1">
              <a:buFont typeface="Wingdings" pitchFamily="2" charset="2"/>
              <a:buNone/>
            </a:pPr>
            <a:endParaRPr lang="es-ES" smtClean="0">
              <a:solidFill>
                <a:schemeClr val="bg1"/>
              </a:solidFill>
            </a:endParaRPr>
          </a:p>
          <a:p>
            <a:pPr eaLnBrk="1" hangingPunct="1">
              <a:buFont typeface="Wingdings 2" pitchFamily="18" charset="2"/>
              <a:buNone/>
            </a:pPr>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12291" name="Content Placeholder 2"/>
          <p:cNvSpPr>
            <a:spLocks noGrp="1"/>
          </p:cNvSpPr>
          <p:nvPr>
            <p:ph idx="1"/>
          </p:nvPr>
        </p:nvSpPr>
        <p:spPr/>
        <p:txBody>
          <a:bodyPr/>
          <a:lstStyle/>
          <a:p>
            <a:pPr eaLnBrk="1" hangingPunct="1"/>
            <a:r>
              <a:rPr lang="es-ES" smtClean="0">
                <a:solidFill>
                  <a:schemeClr val="bg1"/>
                </a:solidFill>
              </a:rPr>
              <a:t>Los fonemas y los alófonos son SONIDOS</a:t>
            </a:r>
          </a:p>
          <a:p>
            <a:pPr eaLnBrk="1" hangingPunct="1"/>
            <a:r>
              <a:rPr lang="es-ES" smtClean="0">
                <a:solidFill>
                  <a:schemeClr val="bg1"/>
                </a:solidFill>
              </a:rPr>
              <a:t>La organización de los fonemas es el objeto de estudio de la fonología</a:t>
            </a:r>
          </a:p>
          <a:p>
            <a:pPr eaLnBrk="1" hangingPunct="1"/>
            <a:r>
              <a:rPr lang="es-ES" smtClean="0">
                <a:solidFill>
                  <a:schemeClr val="bg1"/>
                </a:solidFill>
              </a:rPr>
              <a:t>La producción de los sonidos mismos, con todas sus articulaciones (alófonos), es de mayor importancia en la fonética</a:t>
            </a:r>
          </a:p>
          <a:p>
            <a:pPr eaLnBrk="1" hangingPunct="1"/>
            <a:r>
              <a:rPr lang="es-ES" smtClean="0">
                <a:solidFill>
                  <a:schemeClr val="bg1"/>
                </a:solidFill>
              </a:rPr>
              <a:t>Las letras “b” y “v” son representaciones ortográficas nada más.  Representan los mismos sonidos para la mayoría de hablantes</a:t>
            </a:r>
          </a:p>
          <a:p>
            <a:pPr eaLnBrk="1" hangingPunct="1"/>
            <a:endParaRPr lang="es-ES" smtClean="0">
              <a:solidFill>
                <a:schemeClr val="bg1"/>
              </a:solidFill>
            </a:endParaRPr>
          </a:p>
          <a:p>
            <a:pPr eaLnBrk="1" hangingPunct="1"/>
            <a:endParaRPr 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13315" name="Content Placeholder 2"/>
          <p:cNvSpPr>
            <a:spLocks noGrp="1"/>
          </p:cNvSpPr>
          <p:nvPr>
            <p:ph idx="1"/>
          </p:nvPr>
        </p:nvSpPr>
        <p:spPr/>
        <p:txBody>
          <a:bodyPr/>
          <a:lstStyle/>
          <a:p>
            <a:pPr eaLnBrk="1" hangingPunct="1">
              <a:lnSpc>
                <a:spcPct val="90000"/>
              </a:lnSpc>
            </a:pPr>
            <a:r>
              <a:rPr lang="es-ES" smtClean="0">
                <a:solidFill>
                  <a:schemeClr val="bg1"/>
                </a:solidFill>
              </a:rPr>
              <a:t>Si es verdad que las letras “b” y “v” representan los mismos sonidos en español </a:t>
            </a:r>
          </a:p>
          <a:p>
            <a:pPr eaLnBrk="1" hangingPunct="1">
              <a:lnSpc>
                <a:spcPct val="90000"/>
              </a:lnSpc>
              <a:buFont typeface="Wingdings 2" pitchFamily="18" charset="2"/>
              <a:buNone/>
            </a:pPr>
            <a:r>
              <a:rPr lang="es-ES" smtClean="0">
                <a:solidFill>
                  <a:schemeClr val="bg1"/>
                </a:solidFill>
              </a:rPr>
              <a:t>	([b], [β], y [v]) y ya se sabe que la letra “b” tiene esos tres sonidos, la letra “v” debe poder realizarse de las mismas tres maneras</a:t>
            </a:r>
          </a:p>
          <a:p>
            <a:pPr eaLnBrk="1" hangingPunct="1">
              <a:lnSpc>
                <a:spcPct val="90000"/>
              </a:lnSpc>
            </a:pPr>
            <a:r>
              <a:rPr lang="es-ES" smtClean="0">
                <a:solidFill>
                  <a:schemeClr val="bg1"/>
                </a:solidFill>
              </a:rPr>
              <a:t>Vemos que éste sí es el caso si consideramos diferentes variaciones fónicas de la palabra “curva”</a:t>
            </a:r>
          </a:p>
          <a:p>
            <a:pPr lvl="1" eaLnBrk="1" hangingPunct="1">
              <a:lnSpc>
                <a:spcPct val="90000"/>
              </a:lnSpc>
            </a:pPr>
            <a:r>
              <a:rPr lang="es-ES" smtClean="0">
                <a:solidFill>
                  <a:schemeClr val="bg1"/>
                </a:solidFill>
              </a:rPr>
              <a:t>[k</a:t>
            </a:r>
            <a:r>
              <a:rPr lang="es-ES" smtClean="0">
                <a:solidFill>
                  <a:schemeClr val="bg1"/>
                </a:solidFill>
                <a:ea typeface="Doulos SIL" pitchFamily="2" charset="0"/>
                <a:cs typeface="Doulos SIL" pitchFamily="2" charset="0"/>
              </a:rPr>
              <a:t>úr.ba]	[kúr.</a:t>
            </a:r>
            <a:r>
              <a:rPr lang="el-GR" smtClean="0">
                <a:solidFill>
                  <a:schemeClr val="bg1"/>
                </a:solidFill>
                <a:ea typeface="Doulos SIL" pitchFamily="2" charset="0"/>
                <a:cs typeface="Doulos SIL" pitchFamily="2" charset="0"/>
              </a:rPr>
              <a:t>β</a:t>
            </a:r>
            <a:r>
              <a:rPr lang="en-US" smtClean="0">
                <a:solidFill>
                  <a:schemeClr val="bg1"/>
                </a:solidFill>
                <a:ea typeface="Doulos SIL" pitchFamily="2" charset="0"/>
                <a:cs typeface="Doulos SIL" pitchFamily="2" charset="0"/>
              </a:rPr>
              <a:t>a]	    [k</a:t>
            </a:r>
            <a:r>
              <a:rPr lang="es-ES" smtClean="0">
                <a:solidFill>
                  <a:schemeClr val="bg1"/>
                </a:solidFill>
                <a:ea typeface="Doulos SIL" pitchFamily="2" charset="0"/>
                <a:cs typeface="Doulos SIL" pitchFamily="2" charset="0"/>
              </a:rPr>
              <a:t>úr.va]</a:t>
            </a:r>
            <a:endParaRPr lang="es-ES" smtClean="0">
              <a:solidFill>
                <a:schemeClr val="bg1"/>
              </a:solidFill>
            </a:endParaRPr>
          </a:p>
          <a:p>
            <a:pPr eaLnBrk="1" hangingPunct="1">
              <a:lnSpc>
                <a:spcPct val="90000"/>
              </a:lnSpc>
              <a:buFont typeface="Wingdings 2" pitchFamily="18" charset="2"/>
              <a:buNone/>
            </a:pPr>
            <a:r>
              <a:rPr lang="es-ES" smtClean="0">
                <a:solidFill>
                  <a:schemeClr val="bg1"/>
                </a:solidFill>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s-ES" dirty="0" smtClean="0">
                <a:solidFill>
                  <a:schemeClr val="accent1">
                    <a:satMod val="150000"/>
                  </a:schemeClr>
                </a:solidFill>
              </a:rPr>
              <a:t>Pares mínimos</a:t>
            </a:r>
            <a:endParaRPr lang="es-ES" dirty="0">
              <a:solidFill>
                <a:schemeClr val="accent1">
                  <a:satMod val="150000"/>
                </a:schemeClr>
              </a:solidFill>
            </a:endParaRPr>
          </a:p>
        </p:txBody>
      </p:sp>
      <p:sp>
        <p:nvSpPr>
          <p:cNvPr id="14339" name="Content Placeholder 2"/>
          <p:cNvSpPr>
            <a:spLocks noGrp="1"/>
          </p:cNvSpPr>
          <p:nvPr>
            <p:ph idx="1"/>
          </p:nvPr>
        </p:nvSpPr>
        <p:spPr>
          <a:xfrm>
            <a:off x="457200" y="1774825"/>
            <a:ext cx="8229600" cy="4854575"/>
          </a:xfrm>
        </p:spPr>
        <p:txBody>
          <a:bodyPr/>
          <a:lstStyle/>
          <a:p>
            <a:pPr eaLnBrk="1" hangingPunct="1"/>
            <a:r>
              <a:rPr lang="es-ES" smtClean="0">
                <a:solidFill>
                  <a:schemeClr val="bg1"/>
                </a:solidFill>
              </a:rPr>
              <a:t>El término </a:t>
            </a:r>
            <a:r>
              <a:rPr lang="es-ES" i="1" smtClean="0">
                <a:solidFill>
                  <a:schemeClr val="bg1"/>
                </a:solidFill>
              </a:rPr>
              <a:t>pares mínimos </a:t>
            </a:r>
            <a:r>
              <a:rPr lang="es-ES" smtClean="0">
                <a:solidFill>
                  <a:schemeClr val="bg1"/>
                </a:solidFill>
              </a:rPr>
              <a:t>se refiere a dos palabras distintas que difieren en un solo sonido</a:t>
            </a:r>
          </a:p>
          <a:p>
            <a:pPr eaLnBrk="1" hangingPunct="1"/>
            <a:r>
              <a:rPr lang="es-ES" smtClean="0">
                <a:solidFill>
                  <a:schemeClr val="bg1"/>
                </a:solidFill>
              </a:rPr>
              <a:t>Estos </a:t>
            </a:r>
            <a:r>
              <a:rPr lang="es-ES" i="1" smtClean="0">
                <a:solidFill>
                  <a:schemeClr val="bg1"/>
                </a:solidFill>
              </a:rPr>
              <a:t>sonidos divergentes </a:t>
            </a:r>
            <a:r>
              <a:rPr lang="es-ES" smtClean="0">
                <a:solidFill>
                  <a:schemeClr val="bg1"/>
                </a:solidFill>
              </a:rPr>
              <a:t>en sí cambian el significado de una palabra.  Por ejemplo, si tenemos la estructura “H + I + _ + O” y le agregamos el sonido /g/ tenemos la palabra “higo” [í.</a:t>
            </a:r>
            <a:r>
              <a:rPr lang="el-GR" smtClean="0">
                <a:solidFill>
                  <a:schemeClr val="bg1"/>
                </a:solidFill>
              </a:rPr>
              <a:t>γ</a:t>
            </a:r>
            <a:r>
              <a:rPr lang="es-ES" smtClean="0">
                <a:solidFill>
                  <a:schemeClr val="bg1"/>
                </a:solidFill>
              </a:rPr>
              <a:t>o].  Si lo cambiamos al sonido /l/ tenemos la palabra “hilo” [í.lo].  Si se substituye con /p/ tenemos “hipo” [í.po], etc.</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15363" name="Content Placeholder 2"/>
          <p:cNvSpPr>
            <a:spLocks noGrp="1"/>
          </p:cNvSpPr>
          <p:nvPr>
            <p:ph idx="1"/>
          </p:nvPr>
        </p:nvSpPr>
        <p:spPr/>
        <p:txBody>
          <a:bodyPr/>
          <a:lstStyle/>
          <a:p>
            <a:pPr eaLnBrk="1" hangingPunct="1"/>
            <a:r>
              <a:rPr lang="es-ES" sz="3000" smtClean="0">
                <a:solidFill>
                  <a:schemeClr val="bg1"/>
                </a:solidFill>
              </a:rPr>
              <a:t>Los sonidos divergentes pueden ocurrir en cualquier posición de la palabra</a:t>
            </a:r>
          </a:p>
          <a:p>
            <a:pPr eaLnBrk="1" hangingPunct="1"/>
            <a:r>
              <a:rPr lang="es-ES" sz="3000" smtClean="0">
                <a:solidFill>
                  <a:schemeClr val="bg1"/>
                </a:solidFill>
              </a:rPr>
              <a:t>Unos ejemplos de pares mínimos:</a:t>
            </a:r>
          </a:p>
          <a:p>
            <a:pPr lvl="1" eaLnBrk="1" hangingPunct="1"/>
            <a:r>
              <a:rPr lang="es-ES" sz="3000" smtClean="0">
                <a:solidFill>
                  <a:schemeClr val="bg1"/>
                </a:solidFill>
              </a:rPr>
              <a:t>“</a:t>
            </a:r>
            <a:r>
              <a:rPr lang="es-ES" sz="3000" b="1" smtClean="0">
                <a:solidFill>
                  <a:schemeClr val="bg1"/>
                </a:solidFill>
              </a:rPr>
              <a:t>l</a:t>
            </a:r>
            <a:r>
              <a:rPr lang="es-ES" sz="3000" smtClean="0">
                <a:solidFill>
                  <a:schemeClr val="bg1"/>
                </a:solidFill>
              </a:rPr>
              <a:t>ado” y “</a:t>
            </a:r>
            <a:r>
              <a:rPr lang="es-ES" sz="3000" b="1" smtClean="0">
                <a:solidFill>
                  <a:schemeClr val="bg1"/>
                </a:solidFill>
              </a:rPr>
              <a:t>v</a:t>
            </a:r>
            <a:r>
              <a:rPr lang="es-ES" sz="3000" smtClean="0">
                <a:solidFill>
                  <a:schemeClr val="bg1"/>
                </a:solidFill>
              </a:rPr>
              <a:t>ado” (primera posición)</a:t>
            </a:r>
          </a:p>
          <a:p>
            <a:pPr lvl="1" eaLnBrk="1" hangingPunct="1"/>
            <a:r>
              <a:rPr lang="es-ES" sz="3000" smtClean="0">
                <a:solidFill>
                  <a:schemeClr val="bg1"/>
                </a:solidFill>
              </a:rPr>
              <a:t>“t</a:t>
            </a:r>
            <a:r>
              <a:rPr lang="es-ES" sz="3000" b="1" smtClean="0">
                <a:solidFill>
                  <a:schemeClr val="bg1"/>
                </a:solidFill>
              </a:rPr>
              <a:t>a</a:t>
            </a:r>
            <a:r>
              <a:rPr lang="es-ES" sz="3000" smtClean="0">
                <a:solidFill>
                  <a:schemeClr val="bg1"/>
                </a:solidFill>
              </a:rPr>
              <a:t>lón” y “t</a:t>
            </a:r>
            <a:r>
              <a:rPr lang="es-ES" sz="3000" b="1" smtClean="0">
                <a:solidFill>
                  <a:schemeClr val="bg1"/>
                </a:solidFill>
              </a:rPr>
              <a:t>e</a:t>
            </a:r>
            <a:r>
              <a:rPr lang="es-ES" sz="3000" smtClean="0">
                <a:solidFill>
                  <a:schemeClr val="bg1"/>
                </a:solidFill>
              </a:rPr>
              <a:t>lón”(segunda posición)</a:t>
            </a:r>
          </a:p>
          <a:p>
            <a:pPr lvl="1" eaLnBrk="1" hangingPunct="1"/>
            <a:r>
              <a:rPr lang="es-ES" sz="3000" smtClean="0">
                <a:solidFill>
                  <a:schemeClr val="bg1"/>
                </a:solidFill>
              </a:rPr>
              <a:t>“se</a:t>
            </a:r>
            <a:r>
              <a:rPr lang="es-ES" sz="3000" b="1" smtClean="0">
                <a:solidFill>
                  <a:schemeClr val="bg1"/>
                </a:solidFill>
              </a:rPr>
              <a:t>c</a:t>
            </a:r>
            <a:r>
              <a:rPr lang="es-ES" sz="3000" smtClean="0">
                <a:solidFill>
                  <a:schemeClr val="bg1"/>
                </a:solidFill>
              </a:rPr>
              <a:t>a” y “se</a:t>
            </a:r>
            <a:r>
              <a:rPr lang="es-ES" sz="3000" b="1" smtClean="0">
                <a:solidFill>
                  <a:schemeClr val="bg1"/>
                </a:solidFill>
              </a:rPr>
              <a:t>d</a:t>
            </a:r>
            <a:r>
              <a:rPr lang="es-ES" sz="3000" smtClean="0">
                <a:solidFill>
                  <a:schemeClr val="bg1"/>
                </a:solidFill>
              </a:rPr>
              <a:t>a” (tercera posición)</a:t>
            </a:r>
          </a:p>
          <a:p>
            <a:pPr lvl="1" eaLnBrk="1" hangingPunct="1"/>
            <a:r>
              <a:rPr lang="es-ES" sz="3000" smtClean="0">
                <a:solidFill>
                  <a:schemeClr val="bg1"/>
                </a:solidFill>
              </a:rPr>
              <a:t>“sac</a:t>
            </a:r>
            <a:r>
              <a:rPr lang="es-ES" sz="3000" b="1" smtClean="0">
                <a:solidFill>
                  <a:schemeClr val="bg1"/>
                </a:solidFill>
              </a:rPr>
              <a:t>o</a:t>
            </a:r>
            <a:r>
              <a:rPr lang="es-ES" sz="3000" smtClean="0">
                <a:solidFill>
                  <a:schemeClr val="bg1"/>
                </a:solidFill>
              </a:rPr>
              <a:t>” y “sac</a:t>
            </a:r>
            <a:r>
              <a:rPr lang="es-ES" sz="3000" b="1" smtClean="0">
                <a:solidFill>
                  <a:schemeClr val="bg1"/>
                </a:solidFill>
              </a:rPr>
              <a:t>a</a:t>
            </a:r>
            <a:r>
              <a:rPr lang="es-ES" sz="3000" smtClean="0">
                <a:solidFill>
                  <a:schemeClr val="bg1"/>
                </a:solidFill>
              </a:rPr>
              <a:t>” (cuarta posición)</a:t>
            </a:r>
          </a:p>
          <a:p>
            <a:pPr lvl="1" eaLnBrk="1" hangingPunct="1"/>
            <a:r>
              <a:rPr lang="es-ES" sz="3000" smtClean="0">
                <a:solidFill>
                  <a:schemeClr val="bg1"/>
                </a:solidFill>
              </a:rPr>
              <a:t>“tiene</a:t>
            </a:r>
            <a:r>
              <a:rPr lang="es-ES" sz="3000" b="1" smtClean="0">
                <a:solidFill>
                  <a:schemeClr val="bg1"/>
                </a:solidFill>
              </a:rPr>
              <a:t>s</a:t>
            </a:r>
            <a:r>
              <a:rPr lang="es-ES" sz="3000" smtClean="0">
                <a:solidFill>
                  <a:schemeClr val="bg1"/>
                </a:solidFill>
              </a:rPr>
              <a:t>” y “tiene</a:t>
            </a:r>
            <a:r>
              <a:rPr lang="es-ES" sz="3000" b="1" smtClean="0">
                <a:solidFill>
                  <a:schemeClr val="bg1"/>
                </a:solidFill>
              </a:rPr>
              <a:t>n</a:t>
            </a:r>
            <a:r>
              <a:rPr lang="es-ES" sz="3000" smtClean="0">
                <a:solidFill>
                  <a:schemeClr val="bg1"/>
                </a:solidFill>
              </a:rPr>
              <a:t>” (sexta posición)</a:t>
            </a:r>
          </a:p>
          <a:p>
            <a:pPr eaLnBrk="1" hangingPunct="1"/>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eaLnBrk="1" fontAlgn="auto" hangingPunct="1">
              <a:spcAft>
                <a:spcPts val="0"/>
              </a:spcAft>
              <a:defRPr/>
            </a:pPr>
            <a:endParaRPr lang="en-US">
              <a:solidFill>
                <a:schemeClr val="accent1">
                  <a:satMod val="150000"/>
                </a:schemeClr>
              </a:solidFill>
            </a:endParaRPr>
          </a:p>
        </p:txBody>
      </p:sp>
      <p:sp>
        <p:nvSpPr>
          <p:cNvPr id="3" name="Content Placeholder 2"/>
          <p:cNvSpPr>
            <a:spLocks noGrp="1"/>
          </p:cNvSpPr>
          <p:nvPr>
            <p:ph idx="1"/>
          </p:nvPr>
        </p:nvSpPr>
        <p:spPr>
          <a:xfrm>
            <a:off x="457200" y="1774825"/>
            <a:ext cx="8229600" cy="4854575"/>
          </a:xfrm>
        </p:spPr>
        <p:txBody>
          <a:bodyPr rtlCol="0">
            <a:normAutofit fontScale="92500"/>
          </a:bodyPr>
          <a:lstStyle/>
          <a:p>
            <a:pPr marL="438912" indent="-320040" eaLnBrk="1" fontAlgn="auto" hangingPunct="1">
              <a:spcBef>
                <a:spcPts val="0"/>
              </a:spcBef>
              <a:spcAft>
                <a:spcPts val="0"/>
              </a:spcAft>
              <a:buFont typeface="Wingdings 2"/>
              <a:buChar char=""/>
              <a:defRPr/>
            </a:pPr>
            <a:r>
              <a:rPr lang="es-ES" dirty="0" smtClean="0">
                <a:solidFill>
                  <a:schemeClr val="bg1"/>
                </a:solidFill>
              </a:rPr>
              <a:t>Los sonidos divergentes de las palabras anteriores son todos significativos ya que pueden cambiar el significado de las palabras.  Dado que tienen este valor en el idioma, se puede decir que estos sonidos (/l/, /b/, /a/, /e/, /k/, /d/, /o/, /s/, /n/) son fonemas</a:t>
            </a:r>
          </a:p>
          <a:p>
            <a:pPr marL="438912" indent="-320040" eaLnBrk="1" fontAlgn="auto" hangingPunct="1">
              <a:spcBef>
                <a:spcPts val="0"/>
              </a:spcBef>
              <a:spcAft>
                <a:spcPts val="0"/>
              </a:spcAft>
              <a:buFont typeface="Wingdings 2"/>
              <a:buChar char=""/>
              <a:defRPr/>
            </a:pPr>
            <a:r>
              <a:rPr lang="es-ES" dirty="0" smtClean="0">
                <a:solidFill>
                  <a:schemeClr val="bg1"/>
                </a:solidFill>
              </a:rPr>
              <a:t>Habrán notado que /b/ es el sonido representado por la letra “v” en “vado” [</a:t>
            </a:r>
            <a:r>
              <a:rPr lang="es-ES" dirty="0" err="1" smtClean="0">
                <a:solidFill>
                  <a:schemeClr val="bg1"/>
                </a:solidFill>
              </a:rPr>
              <a:t>bá.ðo</a:t>
            </a:r>
            <a:r>
              <a:rPr lang="es-ES" dirty="0" smtClean="0">
                <a:solidFill>
                  <a:schemeClr val="bg1"/>
                </a:solidFill>
              </a:rPr>
              <a:t>] y que /k/ es el sonido representado por la letra “c” en “seca” [</a:t>
            </a:r>
            <a:r>
              <a:rPr lang="es-ES" dirty="0" err="1" smtClean="0">
                <a:solidFill>
                  <a:schemeClr val="bg1"/>
                </a:solidFill>
              </a:rPr>
              <a:t>sé.ka</a:t>
            </a:r>
            <a:r>
              <a:rPr lang="es-ES" dirty="0" smtClean="0">
                <a:solidFill>
                  <a:schemeClr val="bg1"/>
                </a:solidFill>
              </a:rPr>
              <a:t>], “saco” [</a:t>
            </a:r>
            <a:r>
              <a:rPr lang="es-ES" dirty="0" err="1" smtClean="0">
                <a:solidFill>
                  <a:schemeClr val="bg1"/>
                </a:solidFill>
              </a:rPr>
              <a:t>sá.ko</a:t>
            </a:r>
            <a:r>
              <a:rPr lang="es-ES" dirty="0" smtClean="0">
                <a:solidFill>
                  <a:schemeClr val="bg1"/>
                </a:solidFill>
              </a:rPr>
              <a:t>], y “saca” [</a:t>
            </a:r>
            <a:r>
              <a:rPr lang="es-ES" dirty="0" err="1" smtClean="0">
                <a:solidFill>
                  <a:schemeClr val="bg1"/>
                </a:solidFill>
              </a:rPr>
              <a:t>sá.ka</a:t>
            </a:r>
            <a:r>
              <a:rPr lang="es-ES" dirty="0" smtClean="0">
                <a:solidFill>
                  <a:schemeClr val="bg1"/>
                </a:solidFill>
              </a:rPr>
              <a:t>]</a:t>
            </a:r>
          </a:p>
          <a:p>
            <a:pPr marL="438912" indent="-320040" eaLnBrk="1" fontAlgn="auto" hangingPunct="1">
              <a:spcBef>
                <a:spcPts val="0"/>
              </a:spcBef>
              <a:spcAft>
                <a:spcPts val="0"/>
              </a:spcAft>
              <a:buFont typeface="Wingdings 2"/>
              <a:buNone/>
              <a:defRPr/>
            </a:pP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747</TotalTime>
  <Words>1341</Words>
  <Application>Microsoft Office PowerPoint</Application>
  <PresentationFormat>On-screen Show (4:3)</PresentationFormat>
  <Paragraphs>75</Paragraphs>
  <Slides>21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Arial</vt:lpstr>
      <vt:lpstr>Corbel</vt:lpstr>
      <vt:lpstr>Wingdings 2</vt:lpstr>
      <vt:lpstr>Wingdings</vt:lpstr>
      <vt:lpstr>Wingdings 3</vt:lpstr>
      <vt:lpstr>Calibri</vt:lpstr>
      <vt:lpstr>Times New Roman</vt:lpstr>
      <vt:lpstr>Doulos SIL</vt:lpstr>
      <vt:lpstr>Module</vt:lpstr>
      <vt:lpstr>SPAN 461/561 – Fonética Otoño 2011 Dr. Waltermire</vt:lpstr>
      <vt:lpstr>Fonética vs. Fonología</vt:lpstr>
      <vt:lpstr>Slide 3</vt:lpstr>
      <vt:lpstr>Slide 4</vt:lpstr>
      <vt:lpstr>Slide 5</vt:lpstr>
      <vt:lpstr>Slide 6</vt:lpstr>
      <vt:lpstr>Pares mínimos</vt:lpstr>
      <vt:lpstr>Slide 8</vt:lpstr>
      <vt:lpstr>Slide 9</vt:lpstr>
      <vt:lpstr>Slide 10</vt:lpstr>
      <vt:lpstr>Descripciones</vt:lpstr>
      <vt:lpstr>Slide 12</vt:lpstr>
      <vt:lpstr>Slide 13</vt:lpstr>
      <vt:lpstr>Slide 14</vt:lpstr>
      <vt:lpstr>Alternancia condicionada</vt:lpstr>
      <vt:lpstr>Slide 16</vt:lpstr>
      <vt:lpstr>Alternancia libre</vt:lpstr>
      <vt:lpstr>Slide 18</vt:lpstr>
      <vt:lpstr>Slide 19</vt:lpstr>
      <vt:lpstr>Variantes fónicas</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SPAN 461/561 – Fonética Verano 2010 Dr. Waltermire</dc:title>
  <dc:creator>Mark</dc:creator>
  <cp:lastModifiedBy>Carlos</cp:lastModifiedBy>
  <cp:revision>49</cp:revision>
  <dcterms:created xsi:type="dcterms:W3CDTF">2010-07-15T16:35:25Z</dcterms:created>
  <dcterms:modified xsi:type="dcterms:W3CDTF">2011-12-12T22:15:01Z</dcterms:modified>
</cp:coreProperties>
</file>